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Ubuntu"/>
      <p:regular r:id="rId38"/>
      <p:bold r:id="rId39"/>
      <p:italic r:id="rId40"/>
      <p:boldItalic r:id="rId41"/>
    </p:embeddedFont>
    <p:embeddedFont>
      <p:font typeface="Archivo Black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italic.fntdata"/><Relationship Id="rId20" Type="http://schemas.openxmlformats.org/officeDocument/2006/relationships/slide" Target="slides/slide16.xml"/><Relationship Id="rId42" Type="http://schemas.openxmlformats.org/officeDocument/2006/relationships/font" Target="fonts/ArchivoBlack-regular.fntdata"/><Relationship Id="rId41" Type="http://schemas.openxmlformats.org/officeDocument/2006/relationships/font" Target="fonts/Ubuntu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Ubuntu-bold.fntdata"/><Relationship Id="rId16" Type="http://schemas.openxmlformats.org/officeDocument/2006/relationships/slide" Target="slides/slide12.xml"/><Relationship Id="rId38" Type="http://schemas.openxmlformats.org/officeDocument/2006/relationships/font" Target="fonts/Ubuntu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abstração em micro-funções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escalabilidade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teste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readability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multiparadigma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aceita funcional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depende do programador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Alonzo Church - Matemático estadunidense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criou em 1936 o cálculo-λ é um sistema formal que estuda funções recursivas computáveis, funções como parametros e valores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foi orientador do Alan Turing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John MacCarthy foi um cientista da computação estadunidense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criou a linguagem LISP em 1956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porque não emplacou?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gasta naturalmente mais memória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memoria cara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imutabilidade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ganho da popularidade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objetos por referencia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mutabilidade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É uma programação mais predictable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memoria barata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/>
              <a:t>abstração na divisão em micro-funções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714950"/>
            <a:ext cx="85206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PROGRAMAÇÃO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FUNC(IONAL)</a:t>
            </a:r>
            <a:endParaRPr b="1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1157850"/>
            <a:ext cx="8520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INTRODUÇÃO À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idx="1" type="subTitle"/>
          </p:nvPr>
        </p:nvSpPr>
        <p:spPr>
          <a:xfrm>
            <a:off x="464100" y="4279975"/>
            <a:ext cx="8520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RAPHAEL MACHADO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4830">
            <a:off x="7076750" y="470425"/>
            <a:ext cx="1713600" cy="17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425550" y="431900"/>
            <a:ext cx="8424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Some Functional Languages</a:t>
            </a:r>
            <a:endParaRPr sz="30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600" y="1682842"/>
            <a:ext cx="2490450" cy="7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25" y="2884025"/>
            <a:ext cx="1845425" cy="18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225" y="1524275"/>
            <a:ext cx="1756900" cy="13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369" y="2884025"/>
            <a:ext cx="1845424" cy="157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50" y="2940981"/>
            <a:ext cx="1845425" cy="139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1162" y="3000904"/>
            <a:ext cx="1845424" cy="127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1875" y="1445125"/>
            <a:ext cx="2951950" cy="14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00" y="908300"/>
            <a:ext cx="7403676" cy="41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0" y="0"/>
            <a:ext cx="91440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should I...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23" y="2226800"/>
            <a:ext cx="4544550" cy="28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0" y="0"/>
            <a:ext cx="91440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That’s OK! But…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Javascript?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272602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211675" y="796875"/>
            <a:ext cx="59322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Bla bla bla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3211675" y="3082875"/>
            <a:ext cx="59322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Show me the Code</a:t>
            </a:r>
            <a:endParaRPr sz="36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4434900" y="1176625"/>
            <a:ext cx="0" cy="3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Shape 174"/>
          <p:cNvSpPr txBox="1"/>
          <p:nvPr/>
        </p:nvSpPr>
        <p:spPr>
          <a:xfrm>
            <a:off x="580975" y="1502525"/>
            <a:ext cx="39897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bar;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foo(5); // 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bar, baz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bar + baz;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foo(5, 2); // 7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little bit of ECMAScript 6!</a:t>
            </a:r>
            <a:endParaRPr sz="30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0" y="838200"/>
            <a:ext cx="4434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Functions (EC5)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4419600" y="838200"/>
            <a:ext cx="4434900" cy="3586025"/>
            <a:chOff x="4419600" y="838200"/>
            <a:chExt cx="4434900" cy="3586025"/>
          </a:xfrm>
        </p:grpSpPr>
        <p:sp>
          <p:nvSpPr>
            <p:cNvPr id="178" name="Shape 178"/>
            <p:cNvSpPr txBox="1"/>
            <p:nvPr/>
          </p:nvSpPr>
          <p:spPr>
            <a:xfrm>
              <a:off x="4771975" y="1502525"/>
              <a:ext cx="3989700" cy="29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lang="pt-BR" sz="18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foo</a:t>
              </a:r>
              <a:r>
                <a:rPr lang="pt-BR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pt-BR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solidFill>
                    <a:srgbClr val="0B539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bar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 =&gt; 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bar;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foo(5); // 5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lang="pt-BR" sz="18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foo</a:t>
              </a:r>
              <a:r>
                <a:rPr lang="pt-BR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= (</a:t>
              </a:r>
              <a:r>
                <a:rPr lang="pt-BR" sz="1800">
                  <a:solidFill>
                    <a:srgbClr val="0B539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bar, baz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) =&gt; {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18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pt-BR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bar + baz;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800">
                  <a:latin typeface="Courier New"/>
                  <a:ea typeface="Courier New"/>
                  <a:cs typeface="Courier New"/>
                  <a:sym typeface="Courier New"/>
                </a:rPr>
                <a:t>foo(5, 2); // 7</a:t>
              </a:r>
              <a:endParaRPr sz="18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4419600" y="838200"/>
              <a:ext cx="44349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CC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Arrow Functions</a:t>
              </a:r>
              <a:endParaRPr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524700" y="1497150"/>
            <a:ext cx="5961000" cy="3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anyNumber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 = 5;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otherNumber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 = 10;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myArrowFunction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someNumber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otherNumber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 = someNumber;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	console.log(otherNumber);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myArrowFunction(20); // 20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console.log(otherNumber); // 10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little bit MORE of ECMAScript 6!</a:t>
            </a:r>
            <a:endParaRPr sz="30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0" y="838200"/>
            <a:ext cx="9144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const  vs  let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 Programming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Principles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190575" y="1027775"/>
            <a:ext cx="68424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São funções que </a:t>
            </a:r>
            <a:r>
              <a:rPr b="1" lang="pt-BR" sz="1800">
                <a:solidFill>
                  <a:srgbClr val="CC0000"/>
                </a:solidFill>
              </a:rPr>
              <a:t>recebem outras funções</a:t>
            </a:r>
            <a:r>
              <a:rPr b="1" lang="pt-BR" sz="1800"/>
              <a:t> como parâmetros ou </a:t>
            </a:r>
            <a:r>
              <a:rPr b="1" lang="pt-BR" sz="1800">
                <a:solidFill>
                  <a:srgbClr val="CC0000"/>
                </a:solidFill>
              </a:rPr>
              <a:t>retornam funções</a:t>
            </a:r>
            <a:r>
              <a:rPr b="1" lang="pt-BR" sz="1800"/>
              <a:t> como resultado.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a +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subtract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a -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a *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divide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a /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calculate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fn, 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=&gt; fn(a, b); 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calculate(sum, 1, 2); // 3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calculate(subtract, 10, 2); // 8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urier New"/>
                <a:ea typeface="Courier New"/>
                <a:cs typeface="Courier New"/>
                <a:sym typeface="Courier New"/>
              </a:rPr>
              <a:t>calculate(multiply, 3, 4); // 12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High Order Functions (Funções de Alta Ordem)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190575" y="1027775"/>
            <a:ext cx="68424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Funções que podem ser </a:t>
            </a:r>
            <a:r>
              <a:rPr b="1" lang="pt-BR" sz="1800">
                <a:solidFill>
                  <a:srgbClr val="CC0000"/>
                </a:solidFill>
              </a:rPr>
              <a:t>usadas como valores</a:t>
            </a:r>
            <a:r>
              <a:rPr b="1" lang="pt-BR" sz="1800"/>
              <a:t>, sendo </a:t>
            </a:r>
            <a:r>
              <a:rPr b="1" lang="pt-BR" sz="1800">
                <a:solidFill>
                  <a:srgbClr val="CC0000"/>
                </a:solidFill>
              </a:rPr>
              <a:t>passadas como parâmetros</a:t>
            </a:r>
            <a:r>
              <a:rPr b="1" lang="pt-BR" sz="1800"/>
              <a:t> e </a:t>
            </a:r>
            <a:r>
              <a:rPr b="1" lang="pt-BR" sz="1800">
                <a:solidFill>
                  <a:srgbClr val="CC0000"/>
                </a:solidFill>
              </a:rPr>
              <a:t>recebidas como resultados</a:t>
            </a:r>
            <a:r>
              <a:rPr b="1" lang="pt-BR" sz="1800"/>
              <a:t>.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 a +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makeSum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800">
                <a:solidFill>
                  <a:srgbClr val="0B5394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a + b;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First Class Functions (Funções de Primeira Classe)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1190575" y="702300"/>
            <a:ext cx="68424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“Em ciência da computação, </a:t>
            </a:r>
            <a:r>
              <a:rPr b="1" i="1" lang="pt-BR" sz="2400"/>
              <a:t>programação funcional</a:t>
            </a:r>
            <a:r>
              <a:rPr i="1" lang="pt-BR" sz="2400"/>
              <a:t> é um </a:t>
            </a:r>
            <a:r>
              <a:rPr b="1" i="1" lang="pt-BR" sz="2400"/>
              <a:t>paradigma de programação </a:t>
            </a:r>
            <a:r>
              <a:rPr i="1" lang="pt-BR" sz="2400"/>
              <a:t>que trata a computação como uma avaliação de funções matemáticas e que </a:t>
            </a:r>
            <a:r>
              <a:rPr b="1" i="1" lang="pt-BR" sz="2400"/>
              <a:t>evita estados ou dados mutáveis</a:t>
            </a:r>
            <a:r>
              <a:rPr i="1" lang="pt-BR" sz="2400"/>
              <a:t>. Ela enfatiza a </a:t>
            </a:r>
            <a:r>
              <a:rPr b="1" i="1" lang="pt-BR" sz="2400"/>
              <a:t>aplicação de funções</a:t>
            </a:r>
            <a:r>
              <a:rPr i="1" lang="pt-BR" sz="2400"/>
              <a:t>, em contraste da </a:t>
            </a:r>
            <a:r>
              <a:rPr b="1" i="1" lang="pt-BR" sz="2400"/>
              <a:t>programação imperativa</a:t>
            </a:r>
            <a:r>
              <a:rPr i="1" lang="pt-BR" sz="2400"/>
              <a:t>, que enfatiza mudanças no estado do programa”</a:t>
            </a:r>
            <a:endParaRPr i="1"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0000FF"/>
                </a:solidFill>
              </a:rPr>
              <a:t>https://pt.wikipedia.org/wiki/Programa%C3%A7%C3%A3o_funcional</a:t>
            </a:r>
            <a:endParaRPr i="1">
              <a:solidFill>
                <a:srgbClr val="0000FF"/>
              </a:solidFill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190575" y="1122825"/>
            <a:ext cx="68424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</a:t>
            </a:r>
            <a:r>
              <a:rPr b="1" lang="pt-BR" sz="1800"/>
              <a:t> </a:t>
            </a:r>
            <a:r>
              <a:rPr lang="pt-BR" sz="1800"/>
              <a:t>São funções que </a:t>
            </a:r>
            <a:r>
              <a:rPr b="1" lang="pt-BR" sz="1800">
                <a:solidFill>
                  <a:srgbClr val="CC0000"/>
                </a:solidFill>
              </a:rPr>
              <a:t>não modificam o escopo ao redor delas.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</a:t>
            </a:r>
            <a:r>
              <a:rPr b="1" lang="pt-BR" sz="1800"/>
              <a:t> </a:t>
            </a:r>
            <a:r>
              <a:rPr lang="pt-BR" sz="1800"/>
              <a:t>Eliminam o que se conhece por </a:t>
            </a:r>
            <a:r>
              <a:rPr b="1" lang="pt-BR" sz="1800">
                <a:solidFill>
                  <a:srgbClr val="CC0000"/>
                </a:solidFill>
              </a:rPr>
              <a:t>Side Effect (efeito colateral).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</a:t>
            </a:r>
            <a:r>
              <a:rPr b="1" lang="pt-BR" sz="1800"/>
              <a:t> </a:t>
            </a:r>
            <a:r>
              <a:rPr lang="pt-BR" sz="1800"/>
              <a:t>Sempre terá o mesmo </a:t>
            </a:r>
            <a:r>
              <a:rPr b="1" lang="pt-BR" sz="1800">
                <a:solidFill>
                  <a:srgbClr val="CC0000"/>
                </a:solidFill>
              </a:rPr>
              <a:t>retorno</a:t>
            </a:r>
            <a:r>
              <a:rPr lang="pt-BR" sz="1800"/>
              <a:t> para a mesma </a:t>
            </a:r>
            <a:r>
              <a:rPr b="1" lang="pt-BR" sz="1800">
                <a:solidFill>
                  <a:srgbClr val="CC0000"/>
                </a:solidFill>
              </a:rPr>
              <a:t>entrada.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 </a:t>
            </a:r>
            <a:r>
              <a:rPr lang="pt-BR" sz="1800"/>
              <a:t>Está diretamente ligada ao conceito de </a:t>
            </a:r>
            <a:r>
              <a:rPr b="1" lang="pt-BR" sz="1800">
                <a:solidFill>
                  <a:srgbClr val="CC0000"/>
                </a:solidFill>
              </a:rPr>
              <a:t>Imutabilidade</a:t>
            </a:r>
            <a:r>
              <a:rPr b="1" lang="pt-BR" sz="1800"/>
              <a:t>.</a:t>
            </a:r>
            <a:endParaRPr b="1" sz="1800"/>
          </a:p>
        </p:txBody>
      </p:sp>
      <p:grpSp>
        <p:nvGrpSpPr>
          <p:cNvPr id="214" name="Shape 214"/>
          <p:cNvGrpSpPr/>
          <p:nvPr/>
        </p:nvGrpSpPr>
        <p:grpSpPr>
          <a:xfrm>
            <a:off x="0" y="3393125"/>
            <a:ext cx="7758975" cy="1750375"/>
            <a:chOff x="0" y="3393125"/>
            <a:chExt cx="7758975" cy="1750375"/>
          </a:xfrm>
        </p:grpSpPr>
        <p:grpSp>
          <p:nvGrpSpPr>
            <p:cNvPr id="215" name="Shape 215"/>
            <p:cNvGrpSpPr/>
            <p:nvPr/>
          </p:nvGrpSpPr>
          <p:grpSpPr>
            <a:xfrm>
              <a:off x="0" y="3393125"/>
              <a:ext cx="4354562" cy="1750375"/>
              <a:chOff x="0" y="3393125"/>
              <a:chExt cx="4354562" cy="1750375"/>
            </a:xfrm>
          </p:grpSpPr>
          <p:pic>
            <p:nvPicPr>
              <p:cNvPr id="216" name="Shape 2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3471575"/>
                <a:ext cx="1671925" cy="167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Shape 2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71925" y="3393125"/>
                <a:ext cx="2682637" cy="167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" name="Shape 218"/>
            <p:cNvSpPr txBox="1"/>
            <p:nvPr/>
          </p:nvSpPr>
          <p:spPr>
            <a:xfrm>
              <a:off x="4611375" y="4037538"/>
              <a:ext cx="31476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CC0000"/>
                  </a:solidFill>
                </a:rPr>
                <a:t>É muito fácil criar funções </a:t>
              </a:r>
              <a:endParaRPr b="1" sz="1800">
                <a:solidFill>
                  <a:srgbClr val="CC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CC0000"/>
                  </a:solidFill>
                </a:rPr>
                <a:t>com Side Effects</a:t>
              </a:r>
              <a:endParaRPr b="1" sz="1800">
                <a:solidFill>
                  <a:srgbClr val="CC0000"/>
                </a:solidFill>
              </a:endParaRPr>
            </a:p>
          </p:txBody>
        </p:sp>
      </p:grpSp>
      <p:sp>
        <p:nvSpPr>
          <p:cNvPr id="219" name="Shape 219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Pure Functions (Funções Puras)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70800" y="1540500"/>
            <a:ext cx="41640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someNumber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 = 3;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impureIncrement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 = () =&gt; 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pt-BR" sz="1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someNumber += 1;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impureIncrement(); // 4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impureIncrement(); // 5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console.log(someNumber);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26" name="Shape 226"/>
          <p:cNvCxnSpPr/>
          <p:nvPr/>
        </p:nvCxnSpPr>
        <p:spPr>
          <a:xfrm>
            <a:off x="4358700" y="1252825"/>
            <a:ext cx="0" cy="3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Shape 227"/>
          <p:cNvSpPr txBox="1"/>
          <p:nvPr/>
        </p:nvSpPr>
        <p:spPr>
          <a:xfrm>
            <a:off x="270800" y="4442100"/>
            <a:ext cx="3586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rgbClr val="FF0000"/>
                </a:solidFill>
              </a:rPr>
              <a:t>Qual é a saída da linha acima?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Pure Functions (Funções Puras)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0" y="838200"/>
            <a:ext cx="4434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Impure Function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30" name="Shape 230"/>
          <p:cNvGrpSpPr/>
          <p:nvPr/>
        </p:nvGrpSpPr>
        <p:grpSpPr>
          <a:xfrm>
            <a:off x="4419600" y="838200"/>
            <a:ext cx="4610075" cy="3900000"/>
            <a:chOff x="4419600" y="838200"/>
            <a:chExt cx="4610075" cy="3900000"/>
          </a:xfrm>
        </p:grpSpPr>
        <p:sp>
          <p:nvSpPr>
            <p:cNvPr id="231" name="Shape 231"/>
            <p:cNvSpPr txBox="1"/>
            <p:nvPr/>
          </p:nvSpPr>
          <p:spPr>
            <a:xfrm>
              <a:off x="4503575" y="1540500"/>
              <a:ext cx="4526100" cy="29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b="1" lang="pt-BR" sz="1700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7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someNumber</a:t>
              </a:r>
              <a:r>
                <a:rPr lang="pt-BR" sz="1700">
                  <a:latin typeface="Courier New"/>
                  <a:ea typeface="Courier New"/>
                  <a:cs typeface="Courier New"/>
                  <a:sym typeface="Courier New"/>
                </a:rPr>
                <a:t> = 3;</a:t>
              </a:r>
              <a:endParaRPr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7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pureIncrement</a:t>
              </a:r>
              <a:r>
                <a:rPr lang="pt-BR" sz="170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700">
                  <a:latin typeface="Courier New"/>
                  <a:ea typeface="Courier New"/>
                  <a:cs typeface="Courier New"/>
                  <a:sym typeface="Courier New"/>
                </a:rPr>
                <a:t>= number =&gt; {</a:t>
              </a:r>
              <a:endParaRPr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45720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pt-BR" sz="1700">
                  <a:solidFill>
                    <a:srgbClr val="66666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pt-BR" sz="1700">
                  <a:latin typeface="Courier New"/>
                  <a:ea typeface="Courier New"/>
                  <a:cs typeface="Courier New"/>
                  <a:sym typeface="Courier New"/>
                </a:rPr>
                <a:t>number + 1;</a:t>
              </a:r>
              <a:endParaRPr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700"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pureIncrement(someNumber); // 4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pureIncrement(someNumber); // 4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console.log(someNumber);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4710575" y="4442100"/>
              <a:ext cx="35862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BR">
                  <a:solidFill>
                    <a:srgbClr val="FF0000"/>
                  </a:solidFill>
                </a:rPr>
                <a:t>Qual é a saída da linha acima?</a:t>
              </a:r>
              <a:endParaRPr b="1" i="1">
                <a:solidFill>
                  <a:srgbClr val="FF0000"/>
                </a:solidFill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4419600" y="838200"/>
              <a:ext cx="44349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CC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Pure Function</a:t>
              </a:r>
              <a:endParaRPr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190575" y="1122825"/>
            <a:ext cx="68424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 </a:t>
            </a:r>
            <a:r>
              <a:rPr lang="pt-BR" sz="1800"/>
              <a:t>Uma variável </a:t>
            </a:r>
            <a:r>
              <a:rPr b="1" lang="pt-BR" sz="1800">
                <a:solidFill>
                  <a:srgbClr val="CC0000"/>
                </a:solidFill>
              </a:rPr>
              <a:t>não muda o seu valor</a:t>
            </a:r>
            <a:r>
              <a:rPr lang="pt-BR" sz="1800"/>
              <a:t> após sua </a:t>
            </a:r>
            <a:r>
              <a:rPr b="1" lang="pt-BR" sz="1800">
                <a:solidFill>
                  <a:srgbClr val="CC0000"/>
                </a:solidFill>
              </a:rPr>
              <a:t>atribuição.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</a:t>
            </a:r>
            <a:r>
              <a:rPr lang="pt-BR" sz="1800">
                <a:solidFill>
                  <a:srgbClr val="CC0000"/>
                </a:solidFill>
              </a:rPr>
              <a:t> </a:t>
            </a:r>
            <a:r>
              <a:rPr lang="pt-BR" sz="1800"/>
              <a:t>Não é algo difícil, mas exige </a:t>
            </a:r>
            <a:r>
              <a:rPr b="1" lang="pt-BR" sz="1800">
                <a:solidFill>
                  <a:srgbClr val="CC0000"/>
                </a:solidFill>
              </a:rPr>
              <a:t>mudança de mindset.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CC0000"/>
                </a:solidFill>
              </a:rPr>
              <a:t>* </a:t>
            </a:r>
            <a:r>
              <a:rPr lang="pt-BR" sz="1800"/>
              <a:t>Consome </a:t>
            </a:r>
            <a:r>
              <a:rPr b="1" lang="pt-BR" sz="1800">
                <a:solidFill>
                  <a:srgbClr val="CC0000"/>
                </a:solidFill>
              </a:rPr>
              <a:t>mais memória</a:t>
            </a:r>
            <a:r>
              <a:rPr lang="pt-BR" sz="1800"/>
              <a:t>, pois trabalhamos com </a:t>
            </a:r>
            <a:r>
              <a:rPr b="1" lang="pt-BR" sz="1800">
                <a:solidFill>
                  <a:srgbClr val="CC0000"/>
                </a:solidFill>
              </a:rPr>
              <a:t>“cópias”</a:t>
            </a:r>
            <a:r>
              <a:rPr lang="pt-BR" sz="1800"/>
              <a:t> e </a:t>
            </a:r>
            <a:r>
              <a:rPr b="1" lang="pt-BR" sz="1800">
                <a:solidFill>
                  <a:srgbClr val="CC0000"/>
                </a:solidFill>
              </a:rPr>
              <a:t>não com referências.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2575"/>
            <a:ext cx="3045749" cy="2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275" y="3112575"/>
            <a:ext cx="2591875" cy="19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Immutability (Imutabilidade)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1015075" y="1596850"/>
            <a:ext cx="4044900" cy="1098600"/>
          </a:xfrm>
          <a:prstGeom prst="rect">
            <a:avLst/>
          </a:prstGeom>
          <a:noFill/>
          <a:ln>
            <a:noFill/>
          </a:ln>
          <a:effectLst>
            <a:outerShdw rotWithShape="0" algn="bl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ARRAYS</a:t>
            </a:r>
            <a:endParaRPr sz="6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015075" y="2783725"/>
            <a:ext cx="4503600" cy="1098600"/>
          </a:xfrm>
          <a:prstGeom prst="rect">
            <a:avLst/>
          </a:prstGeom>
          <a:noFill/>
          <a:ln>
            <a:noFill/>
          </a:ln>
          <a:effectLst>
            <a:outerShdw rotWithShape="0" algn="bl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OBJETOS</a:t>
            </a:r>
            <a:endParaRPr sz="6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1015075" y="3890325"/>
            <a:ext cx="6760500" cy="1098600"/>
          </a:xfrm>
          <a:prstGeom prst="rect">
            <a:avLst/>
          </a:prstGeom>
          <a:noFill/>
          <a:ln>
            <a:noFill/>
          </a:ln>
          <a:effectLst>
            <a:outerShdw rotWithShape="0" algn="bl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COLLECTIONS</a:t>
            </a:r>
            <a:endParaRPr sz="6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37725" y="2458250"/>
            <a:ext cx="7256400" cy="1137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37725" y="1010450"/>
            <a:ext cx="7256400" cy="1137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674100" y="135225"/>
            <a:ext cx="7795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It's dangerous to go alone take this... 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298950" y="920025"/>
            <a:ext cx="98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map()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298950" y="1243425"/>
            <a:ext cx="8475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function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elem, index, 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array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98950" y="2367825"/>
            <a:ext cx="980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()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98950" y="2691225"/>
            <a:ext cx="8475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function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elem, index, 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array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63" name="Shape 263"/>
          <p:cNvGrpSpPr/>
          <p:nvPr/>
        </p:nvGrpSpPr>
        <p:grpSpPr>
          <a:xfrm>
            <a:off x="237725" y="3739425"/>
            <a:ext cx="8537125" cy="1304100"/>
            <a:chOff x="237725" y="3739425"/>
            <a:chExt cx="8537125" cy="1304100"/>
          </a:xfrm>
        </p:grpSpPr>
        <p:sp>
          <p:nvSpPr>
            <p:cNvPr id="264" name="Shape 264"/>
            <p:cNvSpPr/>
            <p:nvPr/>
          </p:nvSpPr>
          <p:spPr>
            <a:xfrm>
              <a:off x="237725" y="3829850"/>
              <a:ext cx="7256400" cy="11376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298950" y="3739425"/>
              <a:ext cx="12720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CC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reduce</a:t>
              </a:r>
              <a:r>
                <a:rPr lang="pt-BR" sz="1800">
                  <a:solidFill>
                    <a:srgbClr val="CC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()</a:t>
              </a:r>
              <a:endParaRPr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298950" y="4062825"/>
              <a:ext cx="84759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</a:t>
              </a: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b="1" lang="pt-BR" sz="17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reduce</a:t>
              </a: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function</a:t>
              </a: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pt-BR" sz="17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accum, </a:t>
              </a:r>
              <a:r>
                <a:rPr b="1" lang="pt-BR" sz="17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elem, index, </a:t>
              </a: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 </a:t>
              </a: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r>
                <a:rPr b="1" lang="pt-BR" sz="1700">
                  <a:solidFill>
                    <a:srgbClr val="A64D7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    ...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latin typeface="Courier New"/>
                  <a:ea typeface="Courier New"/>
                  <a:cs typeface="Courier New"/>
                  <a:sym typeface="Courier New"/>
                </a:rPr>
                <a:t>}, initialValue);</a:t>
              </a:r>
              <a:endParaRPr b="1" sz="1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um </a:t>
            </a:r>
            <a:r>
              <a:rPr b="1" lang="pt-BR" sz="1800">
                <a:solidFill>
                  <a:srgbClr val="CC0000"/>
                </a:solidFill>
              </a:rPr>
              <a:t>novo array</a:t>
            </a:r>
            <a:r>
              <a:rPr b="1" lang="pt-BR" sz="1800">
                <a:solidFill>
                  <a:schemeClr val="dk1"/>
                </a:solidFill>
              </a:rPr>
              <a:t> com o </a:t>
            </a:r>
            <a:r>
              <a:rPr b="1" lang="pt-BR" sz="1800">
                <a:solidFill>
                  <a:srgbClr val="CC0000"/>
                </a:solidFill>
              </a:rPr>
              <a:t>dobro </a:t>
            </a:r>
            <a:r>
              <a:rPr b="1" lang="pt-BR" sz="1800">
                <a:solidFill>
                  <a:schemeClr val="dk1"/>
                </a:solidFill>
              </a:rPr>
              <a:t>dos valores do array original.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2315325" y="1594100"/>
            <a:ext cx="472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Imperative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2315313" y="2149875"/>
            <a:ext cx="47211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newArray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[];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=0; i &lt; arr.length; i++){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	newArray.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(arr[i] * 2);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console.log(newArray);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//[2, 4, 6, 8, 10];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Shape 276"/>
          <p:cNvSpPr txBox="1"/>
          <p:nvPr/>
        </p:nvSpPr>
        <p:spPr>
          <a:xfrm rot="-1516769">
            <a:off x="600758" y="2876016"/>
            <a:ext cx="980718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map()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um </a:t>
            </a:r>
            <a:r>
              <a:rPr b="1" lang="pt-BR" sz="1800">
                <a:solidFill>
                  <a:srgbClr val="CC0000"/>
                </a:solidFill>
              </a:rPr>
              <a:t>novo array</a:t>
            </a:r>
            <a:r>
              <a:rPr b="1" lang="pt-BR" sz="1800">
                <a:solidFill>
                  <a:schemeClr val="dk1"/>
                </a:solidFill>
              </a:rPr>
              <a:t> com o </a:t>
            </a:r>
            <a:r>
              <a:rPr b="1" lang="pt-BR" sz="1800">
                <a:solidFill>
                  <a:srgbClr val="CC0000"/>
                </a:solidFill>
              </a:rPr>
              <a:t>dobro </a:t>
            </a:r>
            <a:r>
              <a:rPr b="1" lang="pt-BR" sz="1800">
                <a:solidFill>
                  <a:schemeClr val="dk1"/>
                </a:solidFill>
              </a:rPr>
              <a:t>dos valores do array original.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312975" y="1594100"/>
            <a:ext cx="6541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1770175" y="2149875"/>
            <a:ext cx="65415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newArray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arr.map(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2);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console.log(newArray);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//[2, 4, 6, 8, 10];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Shape 286"/>
          <p:cNvSpPr txBox="1"/>
          <p:nvPr/>
        </p:nvSpPr>
        <p:spPr>
          <a:xfrm rot="-1516769">
            <a:off x="600758" y="2876016"/>
            <a:ext cx="980718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map()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um </a:t>
            </a:r>
            <a:r>
              <a:rPr b="1" lang="pt-BR" sz="1800">
                <a:solidFill>
                  <a:srgbClr val="CC0000"/>
                </a:solidFill>
              </a:rPr>
              <a:t>novo array</a:t>
            </a:r>
            <a:r>
              <a:rPr b="1" lang="pt-BR" sz="1800">
                <a:solidFill>
                  <a:schemeClr val="dk1"/>
                </a:solidFill>
              </a:rPr>
              <a:t> com apenas um </a:t>
            </a:r>
            <a:r>
              <a:rPr b="1" lang="pt-BR" sz="1800">
                <a:solidFill>
                  <a:srgbClr val="A61C00"/>
                </a:solidFill>
              </a:rPr>
              <a:t>único elemento</a:t>
            </a:r>
            <a:r>
              <a:rPr b="1" lang="pt-BR" sz="1800">
                <a:solidFill>
                  <a:schemeClr val="dk1"/>
                </a:solidFill>
              </a:rPr>
              <a:t> da pesquisa, no caso o </a:t>
            </a:r>
            <a:r>
              <a:rPr b="1" lang="pt-BR" sz="1800">
                <a:solidFill>
                  <a:srgbClr val="A61C00"/>
                </a:solidFill>
              </a:rPr>
              <a:t>número 3</a:t>
            </a:r>
            <a:endParaRPr b="1" sz="1800">
              <a:solidFill>
                <a:srgbClr val="A61C00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315325" y="1594100"/>
            <a:ext cx="472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Imperative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2315313" y="1997475"/>
            <a:ext cx="47211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newArray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[];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=0; i &lt; arr.length; i++){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 (arr[i] === 3) 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	newArray.</a:t>
            </a: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(arr[i]);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console.log(newArray);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//[3];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Shape 296"/>
          <p:cNvSpPr txBox="1"/>
          <p:nvPr/>
        </p:nvSpPr>
        <p:spPr>
          <a:xfrm rot="-1516769">
            <a:off x="600758" y="2876016"/>
            <a:ext cx="980718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um </a:t>
            </a:r>
            <a:r>
              <a:rPr b="1" lang="pt-BR" sz="1800">
                <a:solidFill>
                  <a:srgbClr val="CC0000"/>
                </a:solidFill>
              </a:rPr>
              <a:t>novo array</a:t>
            </a:r>
            <a:r>
              <a:rPr b="1" lang="pt-BR" sz="1800">
                <a:solidFill>
                  <a:schemeClr val="dk1"/>
                </a:solidFill>
              </a:rPr>
              <a:t> com apenas um </a:t>
            </a:r>
            <a:r>
              <a:rPr b="1" lang="pt-BR" sz="1800">
                <a:solidFill>
                  <a:srgbClr val="A61C00"/>
                </a:solidFill>
              </a:rPr>
              <a:t>único elemento</a:t>
            </a:r>
            <a:r>
              <a:rPr b="1" lang="pt-BR" sz="1800">
                <a:solidFill>
                  <a:schemeClr val="dk1"/>
                </a:solidFill>
              </a:rPr>
              <a:t> da pesquisa, no caso o </a:t>
            </a:r>
            <a:r>
              <a:rPr b="1" lang="pt-BR" sz="1800">
                <a:solidFill>
                  <a:srgbClr val="A61C00"/>
                </a:solidFill>
              </a:rPr>
              <a:t>número 3</a:t>
            </a:r>
            <a:endParaRPr b="1" sz="1800">
              <a:solidFill>
                <a:srgbClr val="A61C00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2315325" y="1594100"/>
            <a:ext cx="472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653325" y="2073675"/>
            <a:ext cx="66912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newArray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arr.filter(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item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item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console.log(newArray);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//[3];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Shape 306"/>
          <p:cNvSpPr txBox="1"/>
          <p:nvPr/>
        </p:nvSpPr>
        <p:spPr>
          <a:xfrm rot="-1516769">
            <a:off x="600758" y="2876016"/>
            <a:ext cx="980718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2315325" y="1594100"/>
            <a:ext cx="472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Imperative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2315313" y="1997475"/>
            <a:ext cx="47211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0;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=0; i &lt; arr.length; i++){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 += arr[i];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console.log(sum);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//[15];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" name="Shape 315"/>
          <p:cNvSpPr txBox="1"/>
          <p:nvPr/>
        </p:nvSpPr>
        <p:spPr>
          <a:xfrm rot="-1516288">
            <a:off x="221923" y="2961037"/>
            <a:ext cx="1378753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reduce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a </a:t>
            </a:r>
            <a:r>
              <a:rPr b="1" lang="pt-BR" sz="1800">
                <a:solidFill>
                  <a:srgbClr val="CC0000"/>
                </a:solidFill>
              </a:rPr>
              <a:t>soma de todos os elementos</a:t>
            </a:r>
            <a:r>
              <a:rPr b="1" lang="pt-BR" sz="1800">
                <a:solidFill>
                  <a:schemeClr val="dk1"/>
                </a:solidFill>
              </a:rPr>
              <a:t> do array original</a:t>
            </a:r>
            <a:endParaRPr b="1" sz="18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long time ago in a galaxy far far away...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Javascript and Functional Programming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64625" y="879100"/>
            <a:ext cx="8251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Dado um </a:t>
            </a:r>
            <a:r>
              <a:rPr b="1" lang="pt-BR" sz="1800">
                <a:solidFill>
                  <a:srgbClr val="CC0000"/>
                </a:solidFill>
              </a:rPr>
              <a:t>array de inteiros</a:t>
            </a:r>
            <a:r>
              <a:rPr b="1" lang="pt-BR" sz="1800">
                <a:solidFill>
                  <a:schemeClr val="dk1"/>
                </a:solidFill>
              </a:rPr>
              <a:t>, deve-se retornar a </a:t>
            </a:r>
            <a:r>
              <a:rPr b="1" lang="pt-BR" sz="1800">
                <a:solidFill>
                  <a:srgbClr val="CC0000"/>
                </a:solidFill>
              </a:rPr>
              <a:t>soma de todos os elementos</a:t>
            </a:r>
            <a:r>
              <a:rPr b="1" lang="pt-BR" sz="1800">
                <a:solidFill>
                  <a:schemeClr val="dk1"/>
                </a:solidFill>
              </a:rPr>
              <a:t> do array original</a:t>
            </a:r>
            <a:endParaRPr b="1" sz="1800">
              <a:solidFill>
                <a:srgbClr val="A61C00"/>
              </a:solidFill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315325" y="1594100"/>
            <a:ext cx="4721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Functional</a:t>
            </a: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Approach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1762800" y="1997475"/>
            <a:ext cx="63534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arr.reduce((acc, item) =&gt; 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 + item;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 0);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console.log(sum);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//15;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Shape 326"/>
          <p:cNvSpPr txBox="1"/>
          <p:nvPr/>
        </p:nvSpPr>
        <p:spPr>
          <a:xfrm rot="-1516288">
            <a:off x="221923" y="2961037"/>
            <a:ext cx="1378753" cy="47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reduce() uses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624" y="2583824"/>
            <a:ext cx="2504375" cy="25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0" y="7620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Bring’em all together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507100" y="1089600"/>
            <a:ext cx="76092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lang="pt-BR" sz="1700">
                <a:latin typeface="Courier New"/>
                <a:ea typeface="Courier New"/>
                <a:cs typeface="Courier New"/>
                <a:sym typeface="Courier New"/>
              </a:rPr>
              <a:t>= [1, 2, 3, 4, 5];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pt-BR" sz="17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7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arr.</a:t>
            </a:r>
            <a:r>
              <a:rPr b="1"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(item =&gt; item * 5)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b="1"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(item =&gt; item % 2 === 0)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.</a:t>
            </a:r>
            <a:r>
              <a:rPr b="1"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((acc, item) =&gt; 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 + item;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}, 0);</a:t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console.log(sum);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urier New"/>
                <a:ea typeface="Courier New"/>
                <a:cs typeface="Courier New"/>
                <a:sym typeface="Courier New"/>
              </a:rPr>
              <a:t>// ????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3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0" y="2179350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console.log(‘OBRIGADO!’);</a:t>
            </a:r>
            <a:endParaRPr sz="36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920" y="1171575"/>
            <a:ext cx="20955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800" y="1171575"/>
            <a:ext cx="2999581" cy="28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269920" y="3971925"/>
            <a:ext cx="2095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Alonzo Church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4943350" y="3971925"/>
            <a:ext cx="2999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John McCarthy</a:t>
            </a:r>
            <a:endParaRPr sz="1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2095" l="0" r="0" t="0"/>
          <a:stretch/>
        </p:blipFill>
        <p:spPr>
          <a:xfrm>
            <a:off x="2152650" y="202975"/>
            <a:ext cx="4838700" cy="47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Shape 90"/>
          <p:cNvGrpSpPr/>
          <p:nvPr/>
        </p:nvGrpSpPr>
        <p:grpSpPr>
          <a:xfrm>
            <a:off x="3090600" y="625088"/>
            <a:ext cx="2962800" cy="3893324"/>
            <a:chOff x="304800" y="304800"/>
            <a:chExt cx="2962800" cy="3893324"/>
          </a:xfrm>
        </p:grpSpPr>
        <p:pic>
          <p:nvPicPr>
            <p:cNvPr id="91" name="Shape 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025" y="2265325"/>
              <a:ext cx="1147825" cy="76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1008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1389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1770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2151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2532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2913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6925" y="3294051"/>
              <a:ext cx="928479" cy="904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304800" y="304800"/>
              <a:ext cx="2962800" cy="62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rgbClr val="CC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In the Fifties...</a:t>
              </a:r>
              <a:endParaRPr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425550" y="431900"/>
            <a:ext cx="8424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Ascension of OOP and </a:t>
            </a:r>
            <a:endParaRPr sz="30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Imperative Programming</a:t>
            </a:r>
            <a:endParaRPr sz="30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6749" l="26672" r="27348" t="32441"/>
          <a:stretch/>
        </p:blipFill>
        <p:spPr>
          <a:xfrm>
            <a:off x="5433277" y="1814850"/>
            <a:ext cx="2823700" cy="28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75" y="1984750"/>
            <a:ext cx="5339601" cy="27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did you 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come back then?</a:t>
            </a:r>
            <a:endParaRPr sz="48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76" y="4129301"/>
            <a:ext cx="980752" cy="98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29" y="2140688"/>
            <a:ext cx="1147825" cy="7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9" y="2435588"/>
            <a:ext cx="928479" cy="9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29" y="1302488"/>
            <a:ext cx="1147825" cy="7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29" y="2978887"/>
            <a:ext cx="1147825" cy="7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29" y="3817088"/>
            <a:ext cx="1147825" cy="7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90600" y="488713"/>
            <a:ext cx="2962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...Nowadays</a:t>
            </a:r>
            <a:endParaRPr sz="2400">
              <a:solidFill>
                <a:srgbClr val="CC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25" name="Shape 125"/>
          <p:cNvGrpSpPr/>
          <p:nvPr/>
        </p:nvGrpSpPr>
        <p:grpSpPr>
          <a:xfrm>
            <a:off x="6343551" y="1791161"/>
            <a:ext cx="2200188" cy="2192934"/>
            <a:chOff x="4074903" y="2067713"/>
            <a:chExt cx="2584200" cy="2651673"/>
          </a:xfrm>
        </p:grpSpPr>
        <p:pic>
          <p:nvPicPr>
            <p:cNvPr id="126" name="Shape 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88984" y="2067713"/>
              <a:ext cx="1885950" cy="250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Shape 127"/>
            <p:cNvSpPr/>
            <p:nvPr/>
          </p:nvSpPr>
          <p:spPr>
            <a:xfrm rot="-5399603">
              <a:off x="4069053" y="2129486"/>
              <a:ext cx="2595900" cy="2583900"/>
            </a:xfrm>
            <a:prstGeom prst="noSmoking">
              <a:avLst>
                <a:gd fmla="val 7203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4200" y="2067724"/>
            <a:ext cx="2584200" cy="16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